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customXml/itemProps4.xml" ContentType="application/vnd.openxmlformats-officedocument.customXmlProperties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50" r:id="rId5"/>
    <p:sldMasterId id="2147483660" r:id="rId6"/>
    <p:sldMasterId id="2147483662" r:id="rId7"/>
    <p:sldMasterId id="2147483667" r:id="rId8"/>
    <p:sldMasterId id="2147483669" r:id="rId9"/>
    <p:sldMasterId id="2147483675" r:id="rId10"/>
  </p:sldMasterIdLst>
  <p:notesMasterIdLst>
    <p:notesMasterId r:id="rId24"/>
  </p:notesMasterIdLst>
  <p:handoutMasterIdLst>
    <p:handoutMasterId r:id="rId25"/>
  </p:handoutMasterIdLst>
  <p:sldIdLst>
    <p:sldId id="256" r:id="rId11"/>
    <p:sldId id="275" r:id="rId12"/>
    <p:sldId id="264" r:id="rId13"/>
    <p:sldId id="270" r:id="rId14"/>
    <p:sldId id="271" r:id="rId15"/>
    <p:sldId id="279" r:id="rId16"/>
    <p:sldId id="272" r:id="rId17"/>
    <p:sldId id="273" r:id="rId18"/>
    <p:sldId id="276" r:id="rId19"/>
    <p:sldId id="274" r:id="rId20"/>
    <p:sldId id="277" r:id="rId21"/>
    <p:sldId id="278" r:id="rId22"/>
    <p:sldId id="257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2F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46" y="-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89465-CE0D-4B39-B8B5-5B40FD41020B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67820-9C07-4A23-A314-1D46E1045AB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9269590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06B7A-D931-4D98-BBAC-7D170C3BA55E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E8580-4ED0-43D7-A417-589F97953605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33602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 smtClean="0"/>
              <a:t>Publicl - Data Off solutions comparison and evaluation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50967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 Nokia White IN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67581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sz="800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sz="600" dirty="0" smtClean="0"/>
              <a:t>Eighth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818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 smtClean="0"/>
              <a:t>Publicl - Data Off solutions comparison and evaluation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78766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21701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63217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525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1 White -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Main headline in sentence case here</a:t>
            </a:r>
            <a:endParaRPr lang="en-US" dirty="0"/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sz="800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sz="600" dirty="0" smtClean="0"/>
              <a:t>Eighth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9158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 smtClean="0"/>
              <a:t>Publicl - Data Off solutions comparison and evaluation</a:t>
            </a:r>
            <a:endParaRPr lang="en-US" dirty="0"/>
          </a:p>
        </p:txBody>
      </p:sp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Main headline in sentence case here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sz="800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sz="600" dirty="0" smtClean="0"/>
              <a:t>Eighth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06619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8836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548721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0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slide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 smtClean="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charset="0"/>
              </a:rPr>
              <a:t>© 2016 Nokia</a:t>
            </a:r>
            <a:endParaRPr lang="en-GB" sz="800" dirty="0">
              <a:solidFill>
                <a:schemeClr val="tx2"/>
              </a:solidFill>
              <a:latin typeface="Nokia Pure Text" panose="020B0503020202020204" pitchFamily="34" charset="0"/>
              <a:ea typeface="Nokia Pure Text" panose="020B0503020202020204" pitchFamily="34" charset="0"/>
              <a:cs typeface="Arial" charset="0"/>
            </a:endParaRP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panose="020B0604020202020204" pitchFamily="34" charset="0"/>
              </a:rPr>
              <a:pPr>
                <a:defRPr/>
              </a:pPr>
              <a:t>‹N°›</a:t>
            </a:fld>
            <a:endParaRPr lang="en-GB" dirty="0">
              <a:solidFill>
                <a:schemeClr val="tx2"/>
              </a:solidFill>
              <a:latin typeface="Nokia Pure Text" panose="020B0503020202020204" pitchFamily="34" charset="0"/>
              <a:ea typeface="Nokia Pure Text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 smtClean="0"/>
              <a:t>Publicl - Data Off solutions comparison and evaluation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2726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73" r:id="rId4"/>
    <p:sldLayoutId id="2147483674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 smtClean="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charset="0"/>
              </a:rPr>
              <a:t>© 2016 Nokia</a:t>
            </a:r>
            <a:endParaRPr lang="en-GB" sz="800" dirty="0">
              <a:solidFill>
                <a:schemeClr val="tx2"/>
              </a:solidFill>
              <a:latin typeface="Nokia Pure Text" panose="020B0503020202020204" pitchFamily="34" charset="0"/>
              <a:ea typeface="Nokia Pure Text" panose="020B0503020202020204" pitchFamily="34" charset="0"/>
              <a:cs typeface="Arial" charset="0"/>
            </a:endParaRP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panose="020B0604020202020204" pitchFamily="34" charset="0"/>
              </a:rPr>
              <a:pPr>
                <a:defRPr/>
              </a:pPr>
              <a:t>‹N°›</a:t>
            </a:fld>
            <a:endParaRPr lang="en-GB" dirty="0">
              <a:solidFill>
                <a:schemeClr val="tx2"/>
              </a:solidFill>
              <a:latin typeface="Nokia Pure Text" panose="020B0503020202020204" pitchFamily="34" charset="0"/>
              <a:ea typeface="Nokia Pure Text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962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 smtClean="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charset="0"/>
              </a:rPr>
              <a:t>© 2016 Nokia</a:t>
            </a:r>
            <a:endParaRPr lang="en-GB" sz="800" dirty="0">
              <a:solidFill>
                <a:schemeClr val="bg1"/>
              </a:solidFill>
              <a:latin typeface="Nokia Pure Text" panose="020B0503020202020204" pitchFamily="34" charset="0"/>
              <a:ea typeface="Nokia Pure Text" panose="020B0503020202020204" pitchFamily="34" charset="0"/>
              <a:cs typeface="Arial" charset="0"/>
            </a:endParaRP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Arial" panose="020B0604020202020204" pitchFamily="34" charset="0"/>
              </a:rPr>
              <a:pPr>
                <a:defRPr/>
              </a:pPr>
              <a:t>‹N°›</a:t>
            </a:fld>
            <a:endParaRPr lang="en-GB" dirty="0">
              <a:solidFill>
                <a:schemeClr val="bg1"/>
              </a:solidFill>
              <a:latin typeface="Nokia Pure Text" panose="020B0503020202020204" pitchFamily="34" charset="0"/>
              <a:ea typeface="Nokia Pure Text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" panose="020B0503020202020204" pitchFamily="34" charset="0"/>
                <a:ea typeface="Nokia Pure Text" panose="020B0503020202020204" pitchFamily="34" charset="0"/>
              </a:defRPr>
            </a:lvl1pPr>
          </a:lstStyle>
          <a:p>
            <a:r>
              <a:rPr lang="en-US" smtClean="0"/>
              <a:t>Publicl - Data Off solutions comparison and evaluation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4552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1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1715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 smtClean="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Arial" charset="0"/>
              </a:rPr>
              <a:t>© 2016 Nokia</a:t>
            </a:r>
            <a:endParaRPr lang="en-GB" sz="800" dirty="0">
              <a:solidFill>
                <a:schemeClr val="bg1"/>
              </a:solidFill>
              <a:latin typeface="+mn-lt"/>
              <a:ea typeface="Nokia Pure Text Light" panose="020B0403020202020204" pitchFamily="34" charset="0"/>
              <a:cs typeface="Arial" charset="0"/>
            </a:endParaRP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Arial" panose="020B0604020202020204" pitchFamily="34" charset="0"/>
              </a:rPr>
              <a:pPr>
                <a:defRPr/>
              </a:pPr>
              <a:t>‹N°›</a:t>
            </a:fld>
            <a:endParaRPr lang="en-GB" dirty="0">
              <a:solidFill>
                <a:schemeClr val="bg1"/>
              </a:solidFill>
              <a:latin typeface="+mn-lt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800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49" name="Text Placeholder 4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z="2000" b="1" smtClean="0"/>
              <a:t>SA WG2 Meeting #117					</a:t>
            </a:r>
            <a:r>
              <a:rPr lang="en-US" sz="2000" smtClean="0"/>
              <a:t> </a:t>
            </a:r>
            <a:r>
              <a:rPr lang="en-US" sz="2000" b="1" smtClean="0"/>
              <a:t>S2-165500</a:t>
            </a:r>
            <a:r>
              <a:rPr lang="en-GB" sz="2000" b="1" smtClean="0"/>
              <a:t>  </a:t>
            </a:r>
          </a:p>
          <a:p>
            <a:r>
              <a:rPr lang="en-GB" sz="2000" b="1" smtClean="0"/>
              <a:t>17-21 October 2016, Kaohsiung City, Taiwan 	</a:t>
            </a:r>
            <a:endParaRPr lang="en-US" sz="2000" smtClean="0"/>
          </a:p>
          <a:p>
            <a:endParaRPr lang="en-US" sz="3200" smtClean="0"/>
          </a:p>
          <a:p>
            <a:r>
              <a:rPr lang="en-US" sz="3200" smtClean="0"/>
              <a:t>Data Off solutions comparison and evaluation</a:t>
            </a:r>
            <a:endParaRPr 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295741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texte 1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mtClean="0"/>
              <a:t>Key Issue 2 - making the UE aware of 3GPP PS Data Off Exempt Services</a:t>
            </a:r>
            <a:endParaRPr lang="en-US" smtClean="0"/>
          </a:p>
          <a:p>
            <a:endParaRPr lang="en-US"/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mtClean="0"/>
              <a:t>Evaluation</a:t>
            </a:r>
            <a:endParaRPr lang="en-US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smtClean="0"/>
              <a:t>Three kinds of solutions for the provision of DOFF exempted services in the UE</a:t>
            </a:r>
          </a:p>
          <a:p>
            <a:pPr lvl="1"/>
            <a:r>
              <a:rPr lang="fr-FR" smtClean="0"/>
              <a:t>Provided by the HSS or by an External Database, or learnt from PGW rejections (issue for last one)</a:t>
            </a:r>
          </a:p>
          <a:p>
            <a:pPr lvl="1"/>
            <a:r>
              <a:rPr lang="fr-FR" smtClean="0"/>
              <a:t>The list of DOFF exempted services shall be available in the UE as soon as the UE is attached</a:t>
            </a:r>
          </a:p>
          <a:p>
            <a:pPr lvl="2"/>
            <a:r>
              <a:rPr lang="fr-FR" smtClean="0"/>
              <a:t>If provided by HSS, it is done at Attach. Only current VPLMN data is sent to the UE. </a:t>
            </a:r>
          </a:p>
          <a:p>
            <a:pPr lvl="2"/>
            <a:r>
              <a:rPr lang="fr-FR" smtClean="0"/>
              <a:t>If provided by an external database, the list of DOFF exempted services  for all PLMNs shall be provided before the UE attaches to a VPLMN.</a:t>
            </a:r>
          </a:p>
          <a:p>
            <a:pPr lvl="1"/>
            <a:r>
              <a:rPr lang="fr-FR" smtClean="0"/>
              <a:t>Consequences of a change of exempted services in a PLMN or of the addition of a new PLMN</a:t>
            </a:r>
          </a:p>
          <a:p>
            <a:pPr lvl="2"/>
            <a:r>
              <a:rPr lang="fr-FR" smtClean="0"/>
              <a:t>If provided by the HSS, only a change on the current PLMN generates signalling to the UE. </a:t>
            </a:r>
          </a:p>
          <a:p>
            <a:pPr lvl="2"/>
            <a:r>
              <a:rPr lang="fr-FR" smtClean="0"/>
              <a:t>If provided by an external database, any change of exempted services (or addition of a PLMN) </a:t>
            </a:r>
            <a:r>
              <a:rPr lang="fr-FR" u="sng" smtClean="0"/>
              <a:t>in any PLMN </a:t>
            </a:r>
            <a:r>
              <a:rPr lang="fr-FR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generates the immediate download of all necessary data </a:t>
            </a:r>
            <a:r>
              <a:rPr lang="fr-FR" u="sng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to all the UEs </a:t>
            </a:r>
            <a:r>
              <a:rPr lang="fr-FR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of the operator</a:t>
            </a:r>
            <a:r>
              <a:rPr lang="fr-FR" b="1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.</a:t>
            </a:r>
          </a:p>
          <a:p>
            <a:r>
              <a:rPr lang="fr-FR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Summary: there are strong drawbacks of using an external database</a:t>
            </a:r>
          </a:p>
          <a:p>
            <a:r>
              <a:rPr lang="fr-FR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Conclusion: it is recommended that the list of DOFF exempted services are configured in the HSS and provided to the UE via MM procedures. For deployments w/o VPLMN impacts, </a:t>
            </a:r>
            <a:r>
              <a:rPr lang="en-GB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use of GSMA DM to provide the List of DOES, valid in all PLMNs.</a:t>
            </a:r>
            <a:endParaRPr lang="en-US" sz="140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mtClean="0"/>
              <a:t>Key Issue 3 - Support for controlling non-SIP based services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mtClean="0"/>
              <a:t>Evaluation</a:t>
            </a:r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Publicl - Data Off solutions comparison and evaluation</a:t>
            </a:r>
            <a:endParaRPr lang="en-US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smtClean="0"/>
              <a:t>Solutions can be categorized as follows </a:t>
            </a:r>
          </a:p>
          <a:p>
            <a:pPr lvl="1"/>
            <a:r>
              <a:rPr lang="fr-FR" smtClean="0"/>
              <a:t>PCRF-based/PGW-based configuration:  the PGW indicates to the MME/SGSN whether to reject/release a PDN connection. </a:t>
            </a:r>
          </a:p>
          <a:p>
            <a:pPr lvl="1"/>
            <a:r>
              <a:rPr lang="fr-FR" smtClean="0"/>
              <a:t>HSS-based configuration: the HSS only provides exempted APNs (no S6a/Sd/Gr changes) and associated filters to the MME/SGSN, which sends APN/Filters to PGW/PCRF and rejects/releases PDN connections with non exempted APNs. </a:t>
            </a:r>
            <a:endParaRPr lang="fr-FR" smtClean="0"/>
          </a:p>
          <a:p>
            <a:pPr lvl="1"/>
            <a:r>
              <a:rPr lang="fr-FR" smtClean="0"/>
              <a:t>Solutions that </a:t>
            </a:r>
            <a:r>
              <a:rPr lang="fr-FR" smtClean="0"/>
              <a:t>have a fallback mode avoid VPLMN impacts in case of early deployments versus solutions that haven't any.</a:t>
            </a:r>
          </a:p>
          <a:p>
            <a:r>
              <a:rPr lang="fr-FR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Observation: with PCRF-based/PGW-based solutions, how can LBO APNs can be controlled and under the responsibility of the home operator? </a:t>
            </a:r>
            <a:r>
              <a:rPr lang="fr-FR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Moreover</a:t>
            </a:r>
            <a:r>
              <a:rPr lang="fr-FR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, non-SIP services in UE and in network should remain consistent. Requires a proprietary O&amp;M system with synchronized external databases. Key Issue 2 shows issues for External Database for UE provisioning.</a:t>
            </a:r>
          </a:p>
          <a:p>
            <a:r>
              <a:rPr lang="fr-FR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Conclusions: HSS-based configuration </a:t>
            </a:r>
            <a:r>
              <a:rPr lang="fr-FR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solution, </a:t>
            </a:r>
            <a:r>
              <a:rPr lang="fr-FR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which has a fallback mode avoid VPLMN impacts in case of early deployments, </a:t>
            </a:r>
            <a:r>
              <a:rPr lang="fr-FR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shall be selected.</a:t>
            </a:r>
            <a:endParaRPr lang="fr-FR" sz="1400" smtClean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mtClean="0"/>
              <a:t>Key Issue 4 - Support for controlling SIP based services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mtClean="0"/>
              <a:t>Evaluation</a:t>
            </a:r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Publicl - Data Off solutions comparison and evaluation</a:t>
            </a:r>
            <a:endParaRPr lang="en-US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smtClean="0"/>
              <a:t>Solutions can be categorized as follows</a:t>
            </a:r>
          </a:p>
          <a:p>
            <a:pPr lvl="1"/>
            <a:r>
              <a:rPr lang="fr-FR" smtClean="0"/>
              <a:t>List of exempted SIP services configured in the HSS and provided to the IMS network (S-CSCF or AS)</a:t>
            </a:r>
          </a:p>
          <a:p>
            <a:pPr lvl="1"/>
            <a:r>
              <a:rPr lang="fr-FR" smtClean="0"/>
              <a:t>List of exempted SIP services configured in the S-CSCF</a:t>
            </a:r>
          </a:p>
          <a:p>
            <a:pPr lvl="1">
              <a:buNone/>
            </a:pPr>
            <a:endParaRPr lang="fr-FR" smtClean="0"/>
          </a:p>
          <a:p>
            <a:r>
              <a:rPr lang="fr-FR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Observation: Both types of solutions can be used. However, an HSS configuration would allow extensibility for a different list of SIP services for different UEs or UE categories</a:t>
            </a:r>
            <a:br>
              <a:rPr lang="fr-FR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fr-FR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Some solutions impact the VPLMN and should be ruled out.</a:t>
            </a:r>
          </a:p>
          <a:p>
            <a:r>
              <a:rPr lang="fr-FR" sz="14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Conclusions: As long as the solution does not add HSS signalling, the list of exempted SIP services configurable in the HSS is preferred.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6329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mtClean="0"/>
              <a:t>Contents</a:t>
            </a:r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Publicl - Data Off solutions comparison and evaluation</a:t>
            </a:r>
            <a:endParaRPr lang="en-US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fr-FR" sz="2000" smtClean="0"/>
              <a:t>Comparison of the solutions, per Key Issue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2000" smtClean="0"/>
              <a:t>Evaluation, per Key Issue</a:t>
            </a:r>
            <a:endParaRPr lang="en-US" sz="2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r>
              <a:rPr lang="en-GB" smtClean="0"/>
              <a:t>Key Issue 1 - UE informing the network about the UE’s status</a:t>
            </a:r>
            <a:endParaRPr lang="en-US" smtClean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mtClean="0"/>
              <a:t>Solutions comparison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0" y="1079500"/>
            <a:ext cx="2590800" cy="35607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6551613" y="1079500"/>
            <a:ext cx="2592387" cy="35607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418117" y="922457"/>
            <a:ext cx="8258338" cy="4058863"/>
            <a:chOff x="418117" y="1087200"/>
            <a:chExt cx="8258338" cy="4058863"/>
          </a:xfrm>
        </p:grpSpPr>
        <p:grpSp>
          <p:nvGrpSpPr>
            <p:cNvPr id="18" name="Group 17"/>
            <p:cNvGrpSpPr/>
            <p:nvPr/>
          </p:nvGrpSpPr>
          <p:grpSpPr>
            <a:xfrm>
              <a:off x="4692892" y="4303396"/>
              <a:ext cx="3954828" cy="153888"/>
              <a:chOff x="4692892" y="4303396"/>
              <a:chExt cx="3954828" cy="153888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7585212" y="4303396"/>
                <a:ext cx="1062508" cy="153888"/>
              </a:xfrm>
              <a:prstGeom prst="rect">
                <a:avLst/>
              </a:prstGeom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algn="r">
                  <a:spcBef>
                    <a:spcPts val="0"/>
                  </a:spcBef>
                  <a:buNone/>
                </a:pPr>
                <a:r>
                  <a:rPr lang="en-US" sz="1000" dirty="0" smtClean="0">
                    <a:solidFill>
                      <a:schemeClr val="tx2"/>
                    </a:solidFill>
                    <a:latin typeface="Nokia Pure Text Light" panose="020B0403020202020204" pitchFamily="34" charset="0"/>
                    <a:ea typeface="Nokia Pure Text Light" panose="020B0403020202020204" pitchFamily="34" charset="0"/>
                    <a:cs typeface="Nokia Pure Headline Light"/>
                  </a:rPr>
                  <a:t>Delivered</a:t>
                </a:r>
                <a:endParaRPr lang="en-US" sz="1000" dirty="0">
                  <a:solidFill>
                    <a:schemeClr val="tx2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Nokia Pure Headline Light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6468709" y="4303396"/>
                <a:ext cx="1163078" cy="153888"/>
              </a:xfrm>
              <a:prstGeom prst="rect">
                <a:avLst/>
              </a:prstGeom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algn="r">
                  <a:spcBef>
                    <a:spcPts val="0"/>
                  </a:spcBef>
                  <a:buNone/>
                </a:pPr>
                <a:r>
                  <a:rPr lang="en-US" sz="1000" dirty="0">
                    <a:solidFill>
                      <a:schemeClr val="tx2"/>
                    </a:solidFill>
                    <a:latin typeface="Nokia Pure Text Light" panose="020B0403020202020204" pitchFamily="34" charset="0"/>
                    <a:ea typeface="Nokia Pure Text Light" panose="020B0403020202020204" pitchFamily="34" charset="0"/>
                    <a:cs typeface="Nokia Pure Headline Light"/>
                  </a:rPr>
                  <a:t>Proceeding to plan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692892" y="4303396"/>
                <a:ext cx="1481230" cy="153888"/>
              </a:xfrm>
              <a:prstGeom prst="rect">
                <a:avLst/>
              </a:prstGeom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algn="r">
                  <a:spcBef>
                    <a:spcPts val="0"/>
                  </a:spcBef>
                  <a:buNone/>
                </a:pPr>
                <a:r>
                  <a:rPr lang="en-US" sz="1000" dirty="0" smtClean="0">
                    <a:solidFill>
                      <a:schemeClr val="tx2"/>
                    </a:solidFill>
                    <a:latin typeface="Nokia Pure Text Light" panose="020B0403020202020204" pitchFamily="34" charset="0"/>
                    <a:ea typeface="Nokia Pure Text Light" panose="020B0403020202020204" pitchFamily="34" charset="0"/>
                    <a:cs typeface="Nokia Pure Headline Light"/>
                  </a:rPr>
                  <a:t>Urgent attention required</a:t>
                </a:r>
                <a:endParaRPr lang="en-US" sz="1000" dirty="0">
                  <a:solidFill>
                    <a:schemeClr val="tx2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Nokia Pure Headline Light"/>
                </a:endParaRPr>
              </a:p>
            </p:txBody>
          </p:sp>
        </p:grpSp>
        <p:graphicFrame>
          <p:nvGraphicFramePr>
            <p:cNvPr id="19" name="Content Placeholder 4"/>
            <p:cNvGraphicFramePr>
              <a:graphicFrameLocks/>
            </p:cNvGraphicFramePr>
            <p:nvPr>
              <p:extLst>
                <p:ext uri="{D42A27DB-BD31-4B8C-83A1-F6EECF244321}">
                  <p14:modId xmlns="" xmlns:p14="http://schemas.microsoft.com/office/powerpoint/2010/main" val="3460179465"/>
                </p:ext>
              </p:extLst>
            </p:nvPr>
          </p:nvGraphicFramePr>
          <p:xfrm>
            <a:off x="418117" y="1087200"/>
            <a:ext cx="8258338" cy="4058863"/>
          </p:xfrm>
          <a:graphic>
            <a:graphicData uri="http://schemas.openxmlformats.org/drawingml/2006/table">
              <a:tbl>
                <a:tblPr>
                  <a:tableStyleId>{5C22544A-7EE6-4342-B048-85BDC9FD1C3A}</a:tableStyleId>
                </a:tblPr>
                <a:tblGrid>
                  <a:gridCol w="684819"/>
                  <a:gridCol w="1380832"/>
                  <a:gridCol w="3240360"/>
                  <a:gridCol w="2952327"/>
                </a:tblGrid>
                <a:tr h="224143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fr-FR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Main principle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Description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102879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Comments/Evaluation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102879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</a:tr>
                <a:tr h="493115">
                  <a:tc>
                    <a:txBody>
                      <a:bodyPr/>
                      <a:lstStyle/>
                      <a:p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 1.1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GB" sz="1100" b="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UE’s status reported</a:t>
                        </a:r>
                        <a:r>
                          <a:rPr lang="en-GB" sz="11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</a:t>
                        </a:r>
                        <a:r>
                          <a:rPr lang="en-GB" sz="1100" b="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via NAS and SIP Register</a:t>
                        </a:r>
                        <a:endParaRPr lang="en-US" sz="1100" b="0" kern="12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0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UE's DOFF Status in Attach/TAU Request + status storage in MME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MME provide DOFF Status to each PGW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SIP Register with UE's DOFF Status to S-CSCF</a:t>
                        </a:r>
                        <a:endParaRPr lang="en-US" sz="800" b="0" baseline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102879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No signalling to HSS</a:t>
                        </a:r>
                      </a:p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Allows</a:t>
                        </a: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v</a:t>
                        </a: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erification of IMS services by IMS</a:t>
                        </a: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baseline="0" smtClean="0">
                            <a:solidFill>
                              <a:srgbClr val="00B0F0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Not transparent to the VPLMN</a:t>
                        </a:r>
                      </a:p>
                    </a:txBody>
                    <a:tcPr marL="102879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</a:tr>
                <a:tr h="544856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 1.2</a:t>
                        </a:r>
                        <a:endParaRPr lang="en-US" sz="9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r>
                          <a:rPr lang="en-GB" sz="1100" b="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UE’s status reported</a:t>
                        </a:r>
                        <a:r>
                          <a:rPr lang="en-GB" sz="11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</a:t>
                        </a:r>
                        <a:r>
                          <a:rPr lang="en-US" sz="11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to 3GPP Core Network</a:t>
                        </a:r>
                        <a:endParaRPr lang="en-US" sz="1100" b="0" dirty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en-US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Same but IMS network is not informed</a:t>
                        </a:r>
                        <a:endParaRPr lang="en-US" sz="900" kern="1200" baseline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It is </a:t>
                        </a: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based on the principle</a:t>
                        </a: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that no verification needs to be made by the network for IMS services. This cannot be used to stop MT SMS over IP.</a:t>
                        </a: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baseline="0" smtClean="0">
                            <a:solidFill>
                              <a:srgbClr val="00B0F0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Not transparent to the VPLMN</a:t>
                        </a: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</a:tr>
                <a:tr h="544856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 1.3</a:t>
                        </a:r>
                        <a:endParaRPr lang="en-US" sz="9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r>
                          <a:rPr lang="en-US" sz="11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UE’s status reported</a:t>
                        </a:r>
                        <a:r>
                          <a:rPr lang="en-US" sz="11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 </a:t>
                        </a:r>
                        <a:r>
                          <a:rPr lang="en-US" sz="11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via single NAS message</a:t>
                        </a:r>
                        <a:endParaRPr lang="en-US" sz="1100" b="0" dirty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UE's DOFF Status in Attach/TAU Request + status storage in MME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MME informs HSS + storage in HSS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MME provide DOFF Status to each PGW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HSS provides DOFF Status to S-CSCF</a:t>
                        </a: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DOFF status </a:t>
                        </a: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HSS-based solution</a:t>
                        </a: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. May result in more HSS signalling</a:t>
                        </a: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Allows</a:t>
                        </a: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v</a:t>
                        </a: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erification of IMS services by IMS</a:t>
                        </a:r>
                        <a:endPara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baseline="0" smtClean="0">
                            <a:solidFill>
                              <a:srgbClr val="00B0F0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Not transparent to the VPLMN</a:t>
                        </a: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</a:tr>
                <a:tr h="459706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 1.4</a:t>
                        </a:r>
                        <a:endParaRPr lang="en-US" sz="9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r>
                          <a:rPr lang="en-GB" sz="1100" b="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UE’s status reported</a:t>
                        </a:r>
                        <a:r>
                          <a:rPr lang="en-GB" sz="11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</a:t>
                        </a:r>
                        <a:r>
                          <a:rPr lang="en-US" sz="11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to HSS using USSD and USSI</a:t>
                        </a:r>
                        <a:endParaRPr lang="en-US" sz="1100" b="0" dirty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UE's </a:t>
                        </a:r>
                        <a:r>
                          <a:rPr lang="en-US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DOFF Status in MO USSD or USSI + storage in the HSS</a:t>
                        </a:r>
                        <a:endParaRPr lang="en-US" sz="900" kern="1200" baseline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DOFF status </a:t>
                        </a: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HSS-based</a:t>
                        </a: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solution. May result in more HSS signalling</a:t>
                        </a:r>
                      </a:p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Allows</a:t>
                        </a: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v</a:t>
                        </a: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erification of IMS services by IMS</a:t>
                        </a:r>
                        <a:endPara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Transparent to the VPLMN</a:t>
                        </a:r>
                        <a:endParaRPr lang="en-US" sz="900" kern="12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</a:tr>
                <a:tr h="459706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 1.x</a:t>
                        </a:r>
                        <a:endParaRPr lang="en-US" sz="9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r>
                          <a:rPr lang="en-GB" sz="1100" b="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UE’s status reported</a:t>
                        </a:r>
                        <a:r>
                          <a:rPr lang="en-GB" sz="11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using PCO for non-SIP services and via SIP register for SIP services</a:t>
                        </a:r>
                        <a:endParaRPr lang="en-US" sz="1100" b="0" dirty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UEs </a:t>
                        </a: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send their </a:t>
                        </a:r>
                        <a:r>
                          <a:rPr lang="en-US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DOFF Status in PCO (for non-SIP services) on all new and established </a:t>
                        </a:r>
                        <a:r>
                          <a:rPr lang="en-US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PDNs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SIP Register with UE's DOFF Status to S-CSCF</a:t>
                        </a:r>
                        <a:endParaRPr lang="en-US" sz="800" b="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endParaRPr lang="en-US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No </a:t>
                        </a: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signalling to HSS</a:t>
                        </a: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Allows</a:t>
                        </a: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v</a:t>
                        </a: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erification of IMS services by IMS</a:t>
                        </a:r>
                        <a:endPara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Transparent to the VPLMN</a:t>
                        </a:r>
                        <a:endParaRPr lang="en-US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endPara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</a:tr>
              </a:tbl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140683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r>
              <a:rPr lang="en-GB" smtClean="0"/>
              <a:t>Key Issue 2 - Making the UE aware of 3GPP PS Data Off Exempt Services</a:t>
            </a:r>
            <a:endParaRPr lang="en-US" smtClean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mtClean="0"/>
              <a:t>Solutions comparison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0" y="1079500"/>
            <a:ext cx="2590800" cy="35607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6551613" y="1079500"/>
            <a:ext cx="2592387" cy="35607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418119" y="939055"/>
            <a:ext cx="8330345" cy="4093543"/>
            <a:chOff x="418119" y="1087200"/>
            <a:chExt cx="7952738" cy="4093543"/>
          </a:xfrm>
        </p:grpSpPr>
        <p:grpSp>
          <p:nvGrpSpPr>
            <p:cNvPr id="18" name="Group 17"/>
            <p:cNvGrpSpPr/>
            <p:nvPr/>
          </p:nvGrpSpPr>
          <p:grpSpPr>
            <a:xfrm>
              <a:off x="4692892" y="4303396"/>
              <a:ext cx="2938895" cy="153888"/>
              <a:chOff x="4692892" y="4303396"/>
              <a:chExt cx="2938895" cy="153888"/>
            </a:xfrm>
          </p:grpSpPr>
          <p:sp>
            <p:nvSpPr>
              <p:cNvPr id="22" name="TextBox 32"/>
              <p:cNvSpPr txBox="1"/>
              <p:nvPr/>
            </p:nvSpPr>
            <p:spPr>
              <a:xfrm>
                <a:off x="6468709" y="4303396"/>
                <a:ext cx="1163078" cy="153888"/>
              </a:xfrm>
              <a:prstGeom prst="rect">
                <a:avLst/>
              </a:prstGeom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algn="r">
                  <a:spcBef>
                    <a:spcPts val="0"/>
                  </a:spcBef>
                  <a:buNone/>
                </a:pPr>
                <a:r>
                  <a:rPr lang="en-US" sz="1000" dirty="0">
                    <a:solidFill>
                      <a:schemeClr val="tx2"/>
                    </a:solidFill>
                    <a:latin typeface="Nokia Pure Text Light" panose="020B0403020202020204" pitchFamily="34" charset="0"/>
                    <a:ea typeface="Nokia Pure Text Light" panose="020B0403020202020204" pitchFamily="34" charset="0"/>
                    <a:cs typeface="Nokia Pure Headline Light"/>
                  </a:rPr>
                  <a:t>Proceeding to plan</a:t>
                </a:r>
              </a:p>
            </p:txBody>
          </p:sp>
          <p:sp>
            <p:nvSpPr>
              <p:cNvPr id="27" name="TextBox 33"/>
              <p:cNvSpPr txBox="1"/>
              <p:nvPr/>
            </p:nvSpPr>
            <p:spPr>
              <a:xfrm>
                <a:off x="4692892" y="4303396"/>
                <a:ext cx="1481230" cy="153888"/>
              </a:xfrm>
              <a:prstGeom prst="rect">
                <a:avLst/>
              </a:prstGeom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algn="r">
                  <a:spcBef>
                    <a:spcPts val="0"/>
                  </a:spcBef>
                  <a:buNone/>
                </a:pPr>
                <a:r>
                  <a:rPr lang="en-US" sz="1000" dirty="0" smtClean="0">
                    <a:solidFill>
                      <a:schemeClr val="tx2"/>
                    </a:solidFill>
                    <a:latin typeface="Nokia Pure Text Light" panose="020B0403020202020204" pitchFamily="34" charset="0"/>
                    <a:ea typeface="Nokia Pure Text Light" panose="020B0403020202020204" pitchFamily="34" charset="0"/>
                    <a:cs typeface="Nokia Pure Headline Light"/>
                  </a:rPr>
                  <a:t>Urgent attention required</a:t>
                </a:r>
                <a:endParaRPr lang="en-US" sz="1000" dirty="0">
                  <a:solidFill>
                    <a:schemeClr val="tx2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Nokia Pure Headline Light"/>
                </a:endParaRPr>
              </a:p>
            </p:txBody>
          </p:sp>
        </p:grpSp>
        <p:graphicFrame>
          <p:nvGraphicFramePr>
            <p:cNvPr id="20" name="Content Placeholder 4"/>
            <p:cNvGraphicFramePr>
              <a:graphicFrameLocks/>
            </p:cNvGraphicFramePr>
            <p:nvPr>
              <p:extLst>
                <p:ext uri="{D42A27DB-BD31-4B8C-83A1-F6EECF244321}">
                  <p14:modId xmlns="" xmlns:p14="http://schemas.microsoft.com/office/powerpoint/2010/main" val="3460179465"/>
                </p:ext>
              </p:extLst>
            </p:nvPr>
          </p:nvGraphicFramePr>
          <p:xfrm>
            <a:off x="418119" y="1087200"/>
            <a:ext cx="7952738" cy="4093543"/>
          </p:xfrm>
          <a:graphic>
            <a:graphicData uri="http://schemas.openxmlformats.org/drawingml/2006/table">
              <a:tbl>
                <a:tblPr>
                  <a:tableStyleId>{5C22544A-7EE6-4342-B048-85BDC9FD1C3A}</a:tableStyleId>
                </a:tblPr>
                <a:tblGrid>
                  <a:gridCol w="1005460"/>
                  <a:gridCol w="1132197"/>
                  <a:gridCol w="2304256"/>
                  <a:gridCol w="3888432"/>
                </a:tblGrid>
                <a:tr h="224143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fr-FR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Main principle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Description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102879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Comments/Evaluation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102879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</a:tr>
                <a:tr h="1336544">
                  <a:tc>
                    <a:txBody>
                      <a:bodyPr/>
                      <a:lstStyle/>
                      <a:p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 2.1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r>
                          <a:rPr lang="en-US" sz="1200" b="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using filters for non-SIP services and enumeration/ICSI for SIP services</a:t>
                        </a:r>
                        <a:endParaRPr lang="en-US" sz="1200" b="0" kern="12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0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DM-based configuration: configuration with data covering all PLMNs with roaming agreements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Non-SIP based services identified by APN and uplink filter. Also based on allowed destination IP addresses for non-SIP services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SIP based services identified by enumeration or by ICSI</a:t>
                        </a:r>
                      </a:p>
                    </a:txBody>
                    <a:tcPr marL="102879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lvl="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8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Decentralized database requiring  UE/EPC/IMS . </a:t>
                        </a:r>
                        <a:r>
                          <a:rPr lang="fr-FR" sz="800" kern="1200" baseline="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Requires O&amp;M coordination</a:t>
                        </a:r>
                        <a:endParaRPr lang="fr-FR" sz="800" kern="120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  <a:p>
                        <a:pPr marL="171450" lvl="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8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Configuration</a:t>
                        </a:r>
                        <a:r>
                          <a:rPr lang="fr-FR" sz="8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data for all PLMNs need to be downloaded to the UE </a:t>
                        </a:r>
                        <a:r>
                          <a:rPr lang="fr-FR" sz="800" kern="1200" baseline="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(with DM, a UE needs to receive configuration for the VPLMN before attachment)</a:t>
                        </a:r>
                      </a:p>
                      <a:p>
                        <a:pPr marL="171450" lvl="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800" kern="1200" baseline="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If one new VPLMN or changes in configuration in any VPLMN, </a:t>
                        </a:r>
                        <a:r>
                          <a:rPr lang="fr-FR" sz="800" b="1" kern="1200" baseline="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all UEs</a:t>
                        </a:r>
                        <a:r>
                          <a:rPr lang="fr-FR" sz="800" kern="1200" baseline="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should be updated IMMEDIATELY (even if UEs are roaming in another VPLMN)</a:t>
                        </a:r>
                        <a:endParaRPr lang="fr-FR" sz="800" kern="120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8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Identification</a:t>
                        </a:r>
                        <a:r>
                          <a:rPr lang="fr-FR" sz="8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of n</a:t>
                        </a:r>
                        <a:r>
                          <a:rPr lang="fr-FR" sz="8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on-SIP based services at L3/L4 is not sufficient.</a:t>
                        </a:r>
                        <a:r>
                          <a:rPr lang="fr-FR" sz="8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 </a:t>
                        </a:r>
                        <a:r>
                          <a:rPr lang="fr-FR" sz="800" kern="1200" baseline="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Need  to be at application layer</a:t>
                        </a:r>
                      </a:p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8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Fixed destination IP addresses would not work in all deployments</a:t>
                        </a:r>
                      </a:p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8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Transparent to the VPLMN</a:t>
                        </a:r>
                        <a:endParaRPr lang="fr-FR" sz="8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2879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</a:tr>
                <a:tr h="544856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 2.2</a:t>
                        </a:r>
                        <a:endParaRPr lang="en-US" sz="9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fr-FR" sz="1200" b="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Using non-standard filters and </a:t>
                        </a:r>
                        <a:r>
                          <a:rPr lang="fr-FR" sz="12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services</a:t>
                        </a:r>
                        <a:endParaRPr lang="en-US" sz="1200" b="0" kern="12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en-US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Same as solution 2.1 except that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Filters and SIP based services are not standardized and based on UE implementation</a:t>
                        </a: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Same as solution 2.1; plus:</a:t>
                        </a:r>
                      </a:p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800" kern="1200" baseline="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How can it works in DM server? What happen if the user changes UE (UICC move) and the UEs (old, new) are from different vendors?</a:t>
                        </a: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</a:tr>
                <a:tr h="643714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 2.3</a:t>
                        </a:r>
                        <a:endParaRPr lang="en-US" sz="9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1200" b="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using a list of Data Off Exempted Services (DOES)</a:t>
                        </a:r>
                        <a:endParaRPr lang="en-US" sz="1200" b="0" kern="12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en-GB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HSS provides a list of Data Off Exempted Services" (DOES) . Could be ICSI for SIP services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en-GB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For deployments where VPLMN should not be impacted, use of GSMA DM to provide the List of DOES, valid in all PLMNs.</a:t>
                        </a:r>
                        <a:endParaRPr lang="da-DK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HSS provides the list of services </a:t>
                        </a:r>
                        <a:r>
                          <a:rPr lang="fr-FR" sz="900" b="1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only</a:t>
                        </a: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for</a:t>
                        </a: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the PLMN the UE is attaching to. It is also provisioned early enough (in the Attach Accept) -&gt; minimize data exchange</a:t>
                        </a: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Identification</a:t>
                        </a: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of n</a:t>
                        </a: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on-SIP based </a:t>
                        </a: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services is at application layer</a:t>
                        </a: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en-GB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For deployments where VPLMN should not be impacted,  there is a fallback mode</a:t>
                        </a: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 (same list of DOES valid for all VPLMNs).</a:t>
                        </a: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</a:tr>
                <a:tr h="459706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 2.4</a:t>
                        </a:r>
                        <a:endParaRPr lang="en-US" sz="9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fr-FR" sz="1200" b="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Using USIM provisioning</a:t>
                        </a:r>
                        <a:endParaRPr lang="en-US" sz="1200" b="0" kern="12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en-US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Provisioned data for a UE can be provisioned on a USIM via e.g. OTA. </a:t>
                        </a:r>
                        <a:endParaRPr lang="en-US" sz="900" kern="1200" baseline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lvl="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800" kern="1200" baseline="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Configuration data for all PLMNs need to be downloaded to the UE (otherwise if a UE is roaming it will receive the configuration for the VPLMN too late)</a:t>
                        </a:r>
                      </a:p>
                      <a:p>
                        <a:pPr marL="171450" lvl="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800" kern="1200" baseline="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If one new VPLMN or changes in configuration in one VPLMN, all UEs should be updated even roaming UEs</a:t>
                        </a:r>
                      </a:p>
                      <a:p>
                        <a:pPr marL="171450" marR="0" lvl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8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Transparent to the VPLMN</a:t>
                        </a:r>
                        <a:endParaRPr lang="fr-FR" sz="8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</a:tr>
              </a:tbl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140683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r>
              <a:rPr lang="en-GB" smtClean="0"/>
              <a:t>Key Issue 3 </a:t>
            </a:r>
            <a:r>
              <a:rPr lang="en-GB" smtClean="0"/>
              <a:t>(1/2) </a:t>
            </a:r>
            <a:r>
              <a:rPr lang="en-GB" smtClean="0"/>
              <a:t>- </a:t>
            </a:r>
            <a:r>
              <a:rPr lang="en-GB" smtClean="0"/>
              <a:t>Support for controlling non-SIP based services</a:t>
            </a:r>
            <a:endParaRPr lang="en-US" smtClean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mtClean="0"/>
              <a:t>Solutions comparison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0" y="1079500"/>
            <a:ext cx="2590800" cy="35607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6551613" y="1079500"/>
            <a:ext cx="2592387" cy="35607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179512" y="922457"/>
            <a:ext cx="8784976" cy="3370084"/>
            <a:chOff x="418118" y="1087200"/>
            <a:chExt cx="7495313" cy="3370084"/>
          </a:xfrm>
        </p:grpSpPr>
        <p:grpSp>
          <p:nvGrpSpPr>
            <p:cNvPr id="18" name="Group 17"/>
            <p:cNvGrpSpPr/>
            <p:nvPr/>
          </p:nvGrpSpPr>
          <p:grpSpPr>
            <a:xfrm>
              <a:off x="4692892" y="4303396"/>
              <a:ext cx="2938895" cy="153888"/>
              <a:chOff x="4692892" y="4303396"/>
              <a:chExt cx="2938895" cy="153888"/>
            </a:xfrm>
          </p:grpSpPr>
          <p:sp>
            <p:nvSpPr>
              <p:cNvPr id="22" name="TextBox 32"/>
              <p:cNvSpPr txBox="1"/>
              <p:nvPr/>
            </p:nvSpPr>
            <p:spPr>
              <a:xfrm>
                <a:off x="6468709" y="4303396"/>
                <a:ext cx="1163078" cy="153888"/>
              </a:xfrm>
              <a:prstGeom prst="rect">
                <a:avLst/>
              </a:prstGeom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algn="r">
                  <a:spcBef>
                    <a:spcPts val="0"/>
                  </a:spcBef>
                  <a:buNone/>
                </a:pPr>
                <a:r>
                  <a:rPr lang="en-US" sz="1000" dirty="0">
                    <a:solidFill>
                      <a:schemeClr val="tx2"/>
                    </a:solidFill>
                    <a:latin typeface="Nokia Pure Text Light" panose="020B0403020202020204" pitchFamily="34" charset="0"/>
                    <a:ea typeface="Nokia Pure Text Light" panose="020B0403020202020204" pitchFamily="34" charset="0"/>
                    <a:cs typeface="Nokia Pure Headline Light"/>
                  </a:rPr>
                  <a:t>Proceeding to plan</a:t>
                </a:r>
              </a:p>
            </p:txBody>
          </p:sp>
          <p:sp>
            <p:nvSpPr>
              <p:cNvPr id="27" name="TextBox 33"/>
              <p:cNvSpPr txBox="1"/>
              <p:nvPr/>
            </p:nvSpPr>
            <p:spPr>
              <a:xfrm>
                <a:off x="4692892" y="4303396"/>
                <a:ext cx="1481230" cy="153888"/>
              </a:xfrm>
              <a:prstGeom prst="rect">
                <a:avLst/>
              </a:prstGeom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algn="r">
                  <a:spcBef>
                    <a:spcPts val="0"/>
                  </a:spcBef>
                  <a:buNone/>
                </a:pPr>
                <a:r>
                  <a:rPr lang="en-US" sz="1000" dirty="0" smtClean="0">
                    <a:solidFill>
                      <a:schemeClr val="tx2"/>
                    </a:solidFill>
                    <a:latin typeface="Nokia Pure Text Light" panose="020B0403020202020204" pitchFamily="34" charset="0"/>
                    <a:ea typeface="Nokia Pure Text Light" panose="020B0403020202020204" pitchFamily="34" charset="0"/>
                    <a:cs typeface="Nokia Pure Headline Light"/>
                  </a:rPr>
                  <a:t>Urgent attention required</a:t>
                </a:r>
                <a:endParaRPr lang="en-US" sz="1000" dirty="0">
                  <a:solidFill>
                    <a:schemeClr val="tx2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Nokia Pure Headline Light"/>
                </a:endParaRPr>
              </a:p>
            </p:txBody>
          </p:sp>
        </p:grpSp>
        <p:graphicFrame>
          <p:nvGraphicFramePr>
            <p:cNvPr id="20" name="Content Placeholder 4"/>
            <p:cNvGraphicFramePr>
              <a:graphicFrameLocks/>
            </p:cNvGraphicFramePr>
            <p:nvPr>
              <p:extLst>
                <p:ext uri="{D42A27DB-BD31-4B8C-83A1-F6EECF244321}">
                  <p14:modId xmlns="" xmlns:p14="http://schemas.microsoft.com/office/powerpoint/2010/main" val="3460179465"/>
                </p:ext>
              </p:extLst>
            </p:nvPr>
          </p:nvGraphicFramePr>
          <p:xfrm>
            <a:off x="418118" y="1087200"/>
            <a:ext cx="7495313" cy="3114763"/>
          </p:xfrm>
          <a:graphic>
            <a:graphicData uri="http://schemas.openxmlformats.org/drawingml/2006/table">
              <a:tbl>
                <a:tblPr>
                  <a:tableStyleId>{5C22544A-7EE6-4342-B048-85BDC9FD1C3A}</a:tableStyleId>
                </a:tblPr>
                <a:tblGrid>
                  <a:gridCol w="963377"/>
                  <a:gridCol w="1109138"/>
                  <a:gridCol w="3626902"/>
                  <a:gridCol w="3085559"/>
                </a:tblGrid>
                <a:tr h="224143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fr-FR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Main principle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Description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102879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Comments/Evaluation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102879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</a:tr>
                <a:tr h="493115">
                  <a:tc>
                    <a:txBody>
                      <a:bodyPr/>
                      <a:lstStyle/>
                      <a:p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 3.1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r>
                          <a:rPr lang="fr-FR" sz="105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PCRF based </a:t>
                        </a:r>
                        <a:r>
                          <a:rPr lang="fr-FR" sz="105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u</a:t>
                        </a:r>
                        <a:r>
                          <a:rPr lang="fr-FR" sz="105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sing CSR/MBR to inform PGW/PCC + filters on IP@</a:t>
                        </a:r>
                        <a:endParaRPr lang="en-US" sz="105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MME indicates DOFF Status to PGW via CSR/MBR and PCRF via IPCAN Modification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PGW  indicates whether to reject/release the PDN connection to the MME/SGSN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en-US" sz="9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PCRF must be provisioned with the necessary IP addresses for non-SIP based services that are Data Off exempt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fr-FR" sz="9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FIlters are ONLY IP addresses and configured in the PGW/PCRF</a:t>
                        </a:r>
                        <a:endParaRPr lang="en-US" sz="900" b="0" kern="1200" baseline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2879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8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PCRF based solution: PCRF or</a:t>
                        </a:r>
                        <a:r>
                          <a:rPr lang="fr-FR" sz="8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PGW requires configuration:  How is consistency with UE via DM ensured? </a:t>
                        </a:r>
                      </a:p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800" kern="1200" baseline="0" smtClean="0">
                            <a:solidFill>
                              <a:schemeClr val="tx1">
                                <a:lumMod val="60000"/>
                                <a:lumOff val="4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Only IP addresses are addressed. </a:t>
                        </a:r>
                      </a:p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8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Not transparent to the VPLMN</a:t>
                        </a:r>
                      </a:p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80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</a:rPr>
                          <a:t>How can LBO APNs can be controlled and under the responsibility of the home operator?</a:t>
                        </a:r>
                        <a:endParaRPr lang="en-US" sz="800" kern="12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2879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</a:tr>
                <a:tr h="854794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 3.2</a:t>
                        </a:r>
                        <a:endParaRPr lang="en-US" sz="9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fr-FR" sz="105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PCRF based </a:t>
                        </a:r>
                        <a:r>
                          <a:rPr lang="fr-FR" sz="105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u</a:t>
                        </a:r>
                        <a:r>
                          <a:rPr lang="fr-FR" sz="105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sing CSR/MBR to inform PGW/PCC + flexible filters</a:t>
                        </a:r>
                        <a:endParaRPr lang="en-US" sz="1050" b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MME indicates DOFF Status to PGW via CSR/MBR and PCRF via IPCAN Modification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en-US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PCRF or PGW configured with filters for DL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Covers 2G/3G</a:t>
                        </a:r>
                        <a:endParaRPr lang="en-US" sz="900" kern="1200" baseline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8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PCRF based solution: PCRF or</a:t>
                        </a:r>
                        <a:r>
                          <a:rPr lang="fr-FR" sz="8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PGW requires configuration:  How is consistency with UE via DM ensured? </a:t>
                        </a:r>
                      </a:p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Not transparent to the VPLMN</a:t>
                        </a: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</a:rPr>
                          <a:t>How can LBO APNs can be controlled and under the responsibility of the home operator?</a:t>
                        </a:r>
                        <a:endParaRPr lang="en-US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</a:tr>
                <a:tr h="544856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 3.3</a:t>
                        </a:r>
                        <a:endParaRPr lang="en-US" sz="9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fr-FR" sz="105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PCRF based and </a:t>
                        </a:r>
                        <a:r>
                          <a:rPr lang="en-US" sz="105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UE learning</a:t>
                        </a:r>
                        <a:endParaRPr lang="en-US" sz="105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Based on downlink TFT filters provided by PCRF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No solution if PCRF does not apply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The UE learns if an APN is forbidden by rejections from PGW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endParaRPr lang="da-DK" sz="900" b="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PCRF based solution. No </a:t>
                        </a:r>
                        <a:r>
                          <a:rPr lang="da-DK" sz="900" b="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 if PCRF not applied</a:t>
                        </a:r>
                      </a:p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900" kern="120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How can</a:t>
                        </a:r>
                        <a:r>
                          <a:rPr lang="fr-FR" sz="900" kern="1200" baseline="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 a UE know when an APN is allowed again?</a:t>
                        </a: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Transparent to the VPLMN</a:t>
                        </a: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smtClean="0">
                            <a:solidFill>
                              <a:schemeClr val="tx2">
                                <a:lumMod val="50000"/>
                                <a:lumOff val="50000"/>
                              </a:schemeClr>
                            </a:solidFill>
                          </a:rPr>
                          <a:t>How can LBO APNs can be controlled and under the responsibility of the home operator?</a:t>
                        </a:r>
                        <a:endParaRPr lang="en-US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</a:tr>
              </a:tbl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140683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r>
              <a:rPr lang="en-GB" smtClean="0"/>
              <a:t>Key Issue 3 </a:t>
            </a:r>
            <a:r>
              <a:rPr lang="en-GB" smtClean="0"/>
              <a:t>(2/2) - </a:t>
            </a:r>
            <a:r>
              <a:rPr lang="en-GB" smtClean="0"/>
              <a:t>Support for controlling non-SIP based services</a:t>
            </a:r>
            <a:endParaRPr lang="en-US" smtClean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mtClean="0"/>
              <a:t>Solutions comparison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0" y="1079500"/>
            <a:ext cx="2590800" cy="35607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6551613" y="1079500"/>
            <a:ext cx="2592387" cy="35607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grpSp>
        <p:nvGrpSpPr>
          <p:cNvPr id="8" name="Group 16"/>
          <p:cNvGrpSpPr/>
          <p:nvPr/>
        </p:nvGrpSpPr>
        <p:grpSpPr>
          <a:xfrm>
            <a:off x="179512" y="922457"/>
            <a:ext cx="8784976" cy="3648163"/>
            <a:chOff x="418118" y="1087200"/>
            <a:chExt cx="7495313" cy="3648163"/>
          </a:xfrm>
        </p:grpSpPr>
        <p:grpSp>
          <p:nvGrpSpPr>
            <p:cNvPr id="9" name="Group 17"/>
            <p:cNvGrpSpPr/>
            <p:nvPr/>
          </p:nvGrpSpPr>
          <p:grpSpPr>
            <a:xfrm>
              <a:off x="4692892" y="4303396"/>
              <a:ext cx="2938895" cy="153888"/>
              <a:chOff x="4692892" y="4303396"/>
              <a:chExt cx="2938895" cy="153888"/>
            </a:xfrm>
          </p:grpSpPr>
          <p:sp>
            <p:nvSpPr>
              <p:cNvPr id="22" name="TextBox 32"/>
              <p:cNvSpPr txBox="1"/>
              <p:nvPr/>
            </p:nvSpPr>
            <p:spPr>
              <a:xfrm>
                <a:off x="6468709" y="4303396"/>
                <a:ext cx="1163078" cy="153888"/>
              </a:xfrm>
              <a:prstGeom prst="rect">
                <a:avLst/>
              </a:prstGeom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algn="r">
                  <a:spcBef>
                    <a:spcPts val="0"/>
                  </a:spcBef>
                  <a:buNone/>
                </a:pPr>
                <a:r>
                  <a:rPr lang="en-US" sz="1000" dirty="0">
                    <a:solidFill>
                      <a:schemeClr val="tx2"/>
                    </a:solidFill>
                    <a:latin typeface="Nokia Pure Text Light" panose="020B0403020202020204" pitchFamily="34" charset="0"/>
                    <a:ea typeface="Nokia Pure Text Light" panose="020B0403020202020204" pitchFamily="34" charset="0"/>
                    <a:cs typeface="Nokia Pure Headline Light"/>
                  </a:rPr>
                  <a:t>Proceeding to plan</a:t>
                </a:r>
              </a:p>
            </p:txBody>
          </p:sp>
          <p:sp>
            <p:nvSpPr>
              <p:cNvPr id="27" name="TextBox 33"/>
              <p:cNvSpPr txBox="1"/>
              <p:nvPr/>
            </p:nvSpPr>
            <p:spPr>
              <a:xfrm>
                <a:off x="4692892" y="4303396"/>
                <a:ext cx="1481230" cy="153888"/>
              </a:xfrm>
              <a:prstGeom prst="rect">
                <a:avLst/>
              </a:prstGeom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algn="r">
                  <a:spcBef>
                    <a:spcPts val="0"/>
                  </a:spcBef>
                  <a:buNone/>
                </a:pPr>
                <a:r>
                  <a:rPr lang="en-US" sz="1000" dirty="0" smtClean="0">
                    <a:solidFill>
                      <a:schemeClr val="tx2"/>
                    </a:solidFill>
                    <a:latin typeface="Nokia Pure Text Light" panose="020B0403020202020204" pitchFamily="34" charset="0"/>
                    <a:ea typeface="Nokia Pure Text Light" panose="020B0403020202020204" pitchFamily="34" charset="0"/>
                    <a:cs typeface="Nokia Pure Headline Light"/>
                  </a:rPr>
                  <a:t>Urgent attention required</a:t>
                </a:r>
                <a:endParaRPr lang="en-US" sz="1000" dirty="0">
                  <a:solidFill>
                    <a:schemeClr val="tx2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  <a:cs typeface="Nokia Pure Headline Light"/>
                </a:endParaRPr>
              </a:p>
            </p:txBody>
          </p:sp>
        </p:grpSp>
        <p:graphicFrame>
          <p:nvGraphicFramePr>
            <p:cNvPr id="20" name="Content Placeholder 4"/>
            <p:cNvGraphicFramePr>
              <a:graphicFrameLocks/>
            </p:cNvGraphicFramePr>
            <p:nvPr>
              <p:extLst>
                <p:ext uri="{D42A27DB-BD31-4B8C-83A1-F6EECF244321}">
                  <p14:modId xmlns="" xmlns:p14="http://schemas.microsoft.com/office/powerpoint/2010/main" val="3460179465"/>
                </p:ext>
              </p:extLst>
            </p:nvPr>
          </p:nvGraphicFramePr>
          <p:xfrm>
            <a:off x="418118" y="1087200"/>
            <a:ext cx="7495313" cy="3648163"/>
          </p:xfrm>
          <a:graphic>
            <a:graphicData uri="http://schemas.openxmlformats.org/drawingml/2006/table">
              <a:tbl>
                <a:tblPr>
                  <a:tableStyleId>{5C22544A-7EE6-4342-B048-85BDC9FD1C3A}</a:tableStyleId>
                </a:tblPr>
                <a:tblGrid>
                  <a:gridCol w="963377"/>
                  <a:gridCol w="1109138"/>
                  <a:gridCol w="3626902"/>
                  <a:gridCol w="3085559"/>
                </a:tblGrid>
                <a:tr h="224143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fr-FR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Main principle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Description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102879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90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Comments/Evaluation</a:t>
                        </a:r>
                        <a:endParaRPr lang="en-US" sz="900" b="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102879" marR="87104" marT="36000" marB="36000">
                      <a:lnT w="571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</a:tr>
                <a:tr h="493115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Solution</a:t>
                        </a:r>
                        <a:r>
                          <a:rPr lang="en-US" sz="1100" b="1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 </a:t>
                        </a:r>
                        <a:r>
                          <a:rPr lang="en-US" sz="1100" b="1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3.4</a:t>
                        </a:r>
                        <a:endParaRPr lang="en-US" sz="9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fr-FR" sz="105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HSS based and using </a:t>
                        </a:r>
                        <a:r>
                          <a:rPr lang="fr-FR" sz="1050" b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</a:rPr>
                          <a:t>CSR/MBR to inform PGW/PCC </a:t>
                        </a:r>
                        <a:endParaRPr lang="en-US" sz="105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endParaRPr>
                      </a:p>
                    </a:txBody>
                    <a:tcPr marL="0" marR="87104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en-GB" sz="9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Based on PS Data Off status provided by the UE  to the MME/SGSN. 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en-GB" sz="9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HSS </a:t>
                        </a:r>
                        <a:r>
                          <a:rPr lang="en-GB" sz="9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provides list of exempted APNs (no S6a/S6d/Gr changes)+ additional filters to MME. MME provides APN/filters to PGW/PCRF and releases PDN connections of non exempted </a:t>
                        </a:r>
                        <a:r>
                          <a:rPr lang="en-GB" sz="9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APNs</a:t>
                        </a:r>
                        <a:endParaRPr lang="en-GB" sz="900" b="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HSS based solution</a:t>
                        </a: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baseline="0" smtClean="0">
                            <a:solidFill>
                              <a:schemeClr val="tx1">
                                <a:lumMod val="60000"/>
                                <a:lumOff val="4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Not transparent </a:t>
                        </a:r>
                        <a:r>
                          <a:rPr lang="fr-FR" sz="900" kern="1200" baseline="0" smtClean="0">
                            <a:solidFill>
                              <a:schemeClr val="tx1">
                                <a:lumMod val="60000"/>
                                <a:lumOff val="40000"/>
                              </a:schemeClr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to the VPLMN for Home Routed services. </a:t>
                        </a:r>
                        <a:endParaRPr lang="en-US" sz="900" kern="1200" smtClean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12700" cap="flat" cmpd="sng" algn="ctr">
                        <a:solidFill>
                          <a:schemeClr val="accent3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</a:tr>
                <a:tr h="854794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fr-FR" sz="1100" b="1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Solution 3.x (new)</a:t>
                        </a:r>
                        <a:endParaRPr lang="en-US" sz="1100" b="1" kern="12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GB" sz="1050" b="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using HSS knowledge of PS Data Off UE status avoiding VPLMN impacts for early deployments</a:t>
                        </a:r>
                        <a:endParaRPr lang="en-US" sz="1050" b="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en-GB" sz="9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Based on PS Data Off status provided by the UE  to the HSS transparently to the VPLMN. 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en-GB" sz="9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HSS provides list of exempted APNs (no S6a/S6d/Gr changes)+ additional filters to MME. MME provides APN/filters to PGW/PCRF and releases PDN connections of non exempted APNs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en-GB" sz="9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For deployments w/o VPLMN impacts, HSS only provides exempted APNs (existing mechanism) . </a:t>
                        </a: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HSS based solution</a:t>
                        </a: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Transparent to the VPLMN for Home Routed services. </a:t>
                        </a:r>
                        <a:endParaRPr lang="en-US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endParaRPr lang="en-US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</a:tr>
                <a:tr h="544856"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fr-FR" sz="1100" b="1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Solution 3.y  (new)</a:t>
                        </a:r>
                        <a:endParaRPr lang="en-US" sz="1100" b="1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lang="en-US" sz="1100" b="1" kern="12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GB" sz="1050" b="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using PCO for carrying PS Data Off UE status avoiding VPLMN impacts for early deployments</a:t>
                        </a:r>
                        <a:endParaRPr lang="en-US" sz="1050" b="0" kern="1200" dirty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0" marR="87104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en-GB" sz="9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Based on PS Data Off status provided by the UE to the PGW via transparently to the VPLMN (PCO).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en-GB" sz="9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HSS provides list of exempted APNs (no S6a/S6d/Gr changes)+ additional filters to MME. MME provides APN/filters to PGW/PCRF and releases PDN connections of non exempted APNs</a:t>
                        </a:r>
                      </a:p>
                      <a:p>
                        <a:pPr marL="171450" marR="0" indent="-17145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 panose="020B0604020202020204" pitchFamily="34" charset="0"/>
                          <a:buChar char="•"/>
                          <a:tabLst/>
                          <a:defRPr/>
                        </a:pPr>
                        <a:r>
                          <a:rPr lang="en-GB" sz="900" b="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For deployments w/o VPLMN impacts,  no control of DL data for LBO (UE controls UL data).  </a:t>
                        </a: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71450" indent="-171450">
                          <a:spcAft>
                            <a:spcPts val="300"/>
                          </a:spcAft>
                          <a:buFont typeface="Arial"/>
                          <a:buChar char="•"/>
                        </a:pPr>
                        <a:r>
                          <a:rPr lang="fr-FR" sz="900" kern="120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HSS based solution</a:t>
                        </a: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r>
                          <a:rPr lang="fr-FR" sz="900" kern="1200" baseline="0" smtClean="0">
                            <a:solidFill>
                              <a:schemeClr val="tx2"/>
                            </a:solidFill>
                            <a:latin typeface="Nokia Pure Text Light" panose="020B0403020202020204" pitchFamily="34" charset="0"/>
                            <a:ea typeface="Nokia Pure Text Light" panose="020B0403020202020204" pitchFamily="34" charset="0"/>
                            <a:cs typeface="+mn-cs"/>
                          </a:rPr>
                          <a:t>Transparent to the VPLMN for Home Routed services. </a:t>
                        </a:r>
                        <a:endParaRPr lang="en-US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  <a:p>
                        <a:pPr marL="171450" marR="0" indent="-17145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300"/>
                          </a:spcAft>
                          <a:buClrTx/>
                          <a:buSzTx/>
                          <a:buFont typeface="Arial"/>
                          <a:buChar char="•"/>
                          <a:tabLst/>
                          <a:defRPr/>
                        </a:pPr>
                        <a:endParaRPr lang="en-US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endParaRPr>
                      </a:p>
                    </a:txBody>
                    <a:tcPr marL="107979" marR="91422" marT="36000" marB="36000">
                      <a:lnT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9525" cap="flat" cmpd="sng" algn="ctr">
                        <a:solidFill>
                          <a:schemeClr val="accent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</a:tr>
              </a:tbl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140683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r>
              <a:rPr lang="en-GB" smtClean="0"/>
              <a:t>Key Issue 4 (1/2) - Support for controlling SIP based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mtClean="0"/>
              <a:t>Solutions comparison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0" y="1079500"/>
            <a:ext cx="2590800" cy="35607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6551613" y="1079500"/>
            <a:ext cx="2592387" cy="35607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graphicFrame>
        <p:nvGraphicFramePr>
          <p:cNvPr id="20" name="Content Placeholder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460179465"/>
              </p:ext>
            </p:extLst>
          </p:nvPr>
        </p:nvGraphicFramePr>
        <p:xfrm>
          <a:off x="395536" y="1131590"/>
          <a:ext cx="8352927" cy="32782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8201"/>
                <a:gridCol w="1371861"/>
                <a:gridCol w="4178447"/>
                <a:gridCol w="1814418"/>
              </a:tblGrid>
              <a:tr h="22917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Solution</a:t>
                      </a:r>
                      <a:endParaRPr lang="en-US" sz="900" b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Main principle</a:t>
                      </a:r>
                      <a:endParaRPr lang="en-US" sz="900" b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Description</a:t>
                      </a:r>
                      <a:endParaRPr lang="en-US" sz="900" b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102879" marR="87104" marT="36000" marB="36000"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Comments/Evaluation</a:t>
                      </a:r>
                      <a:endParaRPr lang="en-US" sz="900" b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102879" marR="87104" marT="36000" marB="36000"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44940">
                <a:tc>
                  <a:txBody>
                    <a:bodyPr/>
                    <a:lstStyle/>
                    <a:p>
                      <a:r>
                        <a:rPr lang="en-US" sz="1100" b="1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Solution 4.1</a:t>
                      </a:r>
                      <a:endParaRPr lang="en-US" sz="900" b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9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CSCF based config, UE</a:t>
                      </a:r>
                      <a:r>
                        <a:rPr lang="fr-FR" sz="9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 status via IMS</a:t>
                      </a:r>
                      <a:r>
                        <a:rPr lang="fr-FR" sz="9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 </a:t>
                      </a:r>
                      <a:r>
                        <a:rPr lang="fr-FR" sz="9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 and </a:t>
                      </a:r>
                      <a:r>
                        <a:rPr lang="fr-FR" sz="900" b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CSCF based control</a:t>
                      </a:r>
                      <a:endParaRPr lang="en-US" sz="900" b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900" b="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the UE prevents sending not exempted UE-originating SIP requests and SDP offers/answers 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800" b="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the UE sends a (re-)REGISTER request to  actovate/deactivate DOFF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800" b="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the IMS domain, and specifically the S-CSCF rejects non-exempted MT SIP requests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800" b="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CSCF configured with the list of exempted IMS services</a:t>
                      </a:r>
                      <a:endParaRPr lang="en-US" sz="800" b="0" baseline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102879" marR="87104" marT="36000" marB="3600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fr-FR" sz="8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CSCF configured with list of IMS exempted services</a:t>
                      </a:r>
                    </a:p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fr-FR" sz="8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UE's DOFF Status sent via IMS registration</a:t>
                      </a:r>
                    </a:p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fr-FR" sz="8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Transparent to the VPLMN</a:t>
                      </a:r>
                      <a:endParaRPr lang="en-US" sz="800" kern="120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  <a:cs typeface="+mn-cs"/>
                      </a:endParaRPr>
                    </a:p>
                  </a:txBody>
                  <a:tcPr marL="102879" marR="87104" marT="36000" marB="3600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03192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Solution 4.2</a:t>
                      </a:r>
                      <a:endParaRPr lang="en-US" sz="90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HSS based config , UE</a:t>
                      </a:r>
                      <a:r>
                        <a:rPr lang="fr-FR" sz="9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 status via IMS</a:t>
                      </a:r>
                      <a:r>
                        <a:rPr lang="fr-FR" sz="9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 </a:t>
                      </a:r>
                      <a:r>
                        <a:rPr lang="fr-FR" sz="9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 and </a:t>
                      </a:r>
                      <a:r>
                        <a:rPr lang="fr-FR" sz="9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3rd party registration</a:t>
                      </a:r>
                      <a:r>
                        <a:rPr lang="fr-FR" sz="9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 to AS based control</a:t>
                      </a:r>
                      <a:endParaRPr lang="en-US" sz="90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900" b="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the UE prevents sending not exempted UE-originating SIP requests and SDP offers/answers 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900" b="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the UE sends a (re-)REGISTER request to  activate/deactivate DOFF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3rd party registration to an Application Server (AS)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HSS is configured with the list of IMS exempted services and passed to the AS</a:t>
                      </a:r>
                      <a:endParaRPr lang="en-US" sz="900" kern="1200" baseline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  <a:cs typeface="+mn-cs"/>
                      </a:endParaRPr>
                    </a:p>
                  </a:txBody>
                  <a:tcPr marL="107979" marR="91422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en-GB" sz="900" b="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HSS-based solution </a:t>
                      </a:r>
                      <a:r>
                        <a:rPr lang="fr-FR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for the list of services</a:t>
                      </a:r>
                      <a:endParaRPr lang="fr-FR" sz="900" kern="1200" baseline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  <a:cs typeface="+mn-cs"/>
                      </a:endParaRPr>
                    </a:p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fr-FR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UE's DOFF Status sent via IMS registration</a:t>
                      </a:r>
                    </a:p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Transparent to the VPLMN</a:t>
                      </a:r>
                      <a:endParaRPr lang="en-US" sz="900" kern="120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  <a:cs typeface="+mn-cs"/>
                      </a:endParaRPr>
                    </a:p>
                  </a:txBody>
                  <a:tcPr marL="107979" marR="91422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7216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Solution 4.3</a:t>
                      </a:r>
                      <a:endParaRPr lang="en-US" sz="90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HSS based config, UE</a:t>
                      </a:r>
                      <a:r>
                        <a:rPr lang="fr-FR" sz="9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 status via IMS</a:t>
                      </a:r>
                      <a:r>
                        <a:rPr lang="fr-FR" sz="9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  </a:t>
                      </a:r>
                      <a:r>
                        <a:rPr lang="fr-FR" sz="9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 and S-CSCF/TADS based control</a:t>
                      </a:r>
                      <a:endParaRPr lang="en-US" sz="90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900" b="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the HSS sends the list of IMS exempted services within the "list of Data Off Exempted Services" (DOES). The UE blocks the non exempted SIP/SDP requests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900" b="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the S-CSCF is informed by the HSS on the "list of exempted IMS services" (e.g. ICSIs) only for the VPLMN is the UE is currently registered to.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900" b="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the IMS domain rejects non-exempted MT SIP requests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a-DK" sz="900" b="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T-ADS is informed and determines if a call can be delivered to CS or WLAN. </a:t>
                      </a:r>
                    </a:p>
                  </a:txBody>
                  <a:tcPr marL="107979" marR="91422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fr-FR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HSS-based solution for the list of services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fr-FR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UE's DOFF Status sent via IMS registration or via HSS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Transparent to the VPLMN</a:t>
                      </a:r>
                      <a:endParaRPr lang="en-US" sz="900" kern="120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  <a:cs typeface="+mn-cs"/>
                      </a:endParaRPr>
                    </a:p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endParaRPr lang="en-US" sz="900" kern="120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  <a:cs typeface="+mn-cs"/>
                      </a:endParaRPr>
                    </a:p>
                  </a:txBody>
                  <a:tcPr marL="107979" marR="91422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0683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r>
              <a:rPr lang="en-GB" smtClean="0"/>
              <a:t>Key Issue 4 (2/2) - Support for controlling SIP based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smtClean="0"/>
              <a:t>Solutions comparison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>
                <a:cs typeface="Arial" panose="020B0604020202020204" pitchFamily="34" charset="0"/>
              </a:rPr>
              <a:t>Publicl - Data Off solutions comparison and evaluation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US" dirty="0"/>
          </a:p>
        </p:txBody>
      </p:sp>
      <p:graphicFrame>
        <p:nvGraphicFramePr>
          <p:cNvPr id="20" name="Content Placeholder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460179465"/>
              </p:ext>
            </p:extLst>
          </p:nvPr>
        </p:nvGraphicFramePr>
        <p:xfrm>
          <a:off x="418118" y="1259863"/>
          <a:ext cx="8186329" cy="333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7268"/>
                <a:gridCol w="1257268"/>
                <a:gridCol w="3425384"/>
                <a:gridCol w="2246409"/>
              </a:tblGrid>
              <a:tr h="22414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Solution</a:t>
                      </a:r>
                      <a:endParaRPr lang="en-US" sz="900" b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Main principle</a:t>
                      </a:r>
                      <a:endParaRPr lang="en-US" sz="900" b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Description</a:t>
                      </a:r>
                      <a:endParaRPr lang="en-US" sz="900" b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102879" marR="87104" marT="36000" marB="36000"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Comments/Evaluation</a:t>
                      </a:r>
                      <a:endParaRPr lang="en-US" sz="900" b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102879" marR="87104" marT="36000" marB="36000"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970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Solution 4.4</a:t>
                      </a:r>
                      <a:endParaRPr lang="en-US" sz="90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S-CSCF based config </a:t>
                      </a:r>
                      <a:r>
                        <a:rPr lang="fr-FR" sz="105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, HSS based UE status and </a:t>
                      </a:r>
                      <a:r>
                        <a:rPr lang="fr-FR" sz="1050" b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CSCF based control</a:t>
                      </a:r>
                      <a:endParaRPr lang="en-US" sz="105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The S-CSCF is configured with the list of 3GPP PS Data Exempt Services / Or the list of 3GPP PS Data Exempt Services is part of subscription.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The HSS receives UE's DOFF Status from the MME and provides it to the IMS</a:t>
                      </a:r>
                      <a:endParaRPr lang="en-US" sz="900" kern="1200" baseline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  <a:cs typeface="+mn-cs"/>
                      </a:endParaRPr>
                    </a:p>
                  </a:txBody>
                  <a:tcPr marL="107979" marR="91422" marT="36000" marB="3600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fr-FR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CSCF configured with list of IMS exempted services</a:t>
                      </a:r>
                    </a:p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fr-FR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HSS-based</a:t>
                      </a:r>
                      <a:r>
                        <a: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 solution for the UE's DOFF Status</a:t>
                      </a:r>
                    </a:p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fr-FR" sz="900" kern="1200" baseline="0" smtClean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Conditional transparency to VPLMN </a:t>
                      </a:r>
                    </a:p>
                  </a:txBody>
                  <a:tcPr marL="107979" marR="91422" marT="36000" marB="3600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Solution 4.5</a:t>
                      </a:r>
                      <a:endParaRPr lang="en-US" sz="90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S-CSCF based config </a:t>
                      </a:r>
                      <a:r>
                        <a:rPr lang="fr-FR" sz="105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, HSS based UE status and </a:t>
                      </a:r>
                      <a:r>
                        <a:rPr lang="fr-FR" sz="1050" b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T-ADS based control</a:t>
                      </a:r>
                      <a:endParaRPr lang="en-US" sz="105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The S-CSCF is configured with the list of 3GPP PS Data Exempt Services / Or the list of 3GPP PS Data Exempt Services is part of subscription.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The T-ADS fetches the UE's DOFF Status by querying the MME via the HSS</a:t>
                      </a:r>
                      <a:endParaRPr lang="en-US" sz="900" kern="1200" baseline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  <a:cs typeface="+mn-cs"/>
                      </a:endParaRPr>
                    </a:p>
                  </a:txBody>
                  <a:tcPr marL="107979" marR="91422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fr-FR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CSCF configured with list of IMS exempted services</a:t>
                      </a:r>
                    </a:p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fr-FR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HSS-based</a:t>
                      </a:r>
                      <a:r>
                        <a: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 solution for the UE's DOFF Status</a:t>
                      </a:r>
                    </a:p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fr-FR" sz="900" kern="1200" baseline="0" smtClean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Conditional transparency to VPLMN</a:t>
                      </a:r>
                      <a:r>
                        <a: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 </a:t>
                      </a:r>
                    </a:p>
                  </a:txBody>
                  <a:tcPr marL="107979" marR="91422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Solution 4.6</a:t>
                      </a:r>
                      <a:endParaRPr lang="en-US" sz="1100" b="1" kern="120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  <a:cs typeface="+mn-cs"/>
                      </a:endParaRPr>
                    </a:p>
                  </a:txBody>
                  <a:tcPr marL="0" marR="87104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HSS based config </a:t>
                      </a:r>
                      <a:r>
                        <a:rPr lang="fr-FR" sz="105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, HSS based UE status and </a:t>
                      </a:r>
                      <a:r>
                        <a:rPr lang="fr-FR" sz="1050" b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</a:rPr>
                        <a:t>AS based control</a:t>
                      </a:r>
                      <a:endParaRPr lang="en-US" sz="105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</a:endParaRPr>
                    </a:p>
                  </a:txBody>
                  <a:tcPr marL="0" marR="87104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HSS is provisioned with a list of 3GPP Data Off exempt services and contains the 3GPP PS Data Off status 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AS queries the HSS, which replies to the AS with the decision to route the service to PS domain, to degrade it or to reject it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endParaRPr lang="en-US" sz="900" kern="1200" baseline="0" dirty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  <a:cs typeface="+mn-cs"/>
                      </a:endParaRPr>
                    </a:p>
                  </a:txBody>
                  <a:tcPr marL="107979" marR="91422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en-GB" sz="900" b="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HSS-based solution </a:t>
                      </a:r>
                      <a:r>
                        <a:rPr lang="fr-FR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for the list of services</a:t>
                      </a:r>
                      <a:endParaRPr lang="fr-FR" sz="900" kern="1200" baseline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  <a:cs typeface="+mn-cs"/>
                      </a:endParaRPr>
                    </a:p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en-GB" sz="900" b="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HSS-based solution </a:t>
                      </a:r>
                      <a:r>
                        <a: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for the UE's DOFF Status</a:t>
                      </a:r>
                      <a:endParaRPr lang="fr-FR" sz="900" b="0" kern="1200" baseline="0" smtClean="0">
                        <a:solidFill>
                          <a:schemeClr val="tx2"/>
                        </a:solidFill>
                        <a:latin typeface="Nokia Pure Text Light" panose="020B0403020202020204" pitchFamily="34" charset="0"/>
                        <a:ea typeface="Nokia Pure Text Light" panose="020B0403020202020204" pitchFamily="34" charset="0"/>
                        <a:cs typeface="+mn-cs"/>
                      </a:endParaRPr>
                    </a:p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en-US" sz="900" kern="120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The solutions are for Voice and Video services only</a:t>
                      </a:r>
                    </a:p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No impact to S-CSCF</a:t>
                      </a:r>
                    </a:p>
                    <a:p>
                      <a:pPr marL="171450" indent="-171450"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fr-FR" sz="900" kern="1200" baseline="0" smtClean="0">
                          <a:solidFill>
                            <a:schemeClr val="tx2"/>
                          </a:solidFill>
                          <a:latin typeface="Nokia Pure Text Light" panose="020B0403020202020204" pitchFamily="34" charset="0"/>
                          <a:ea typeface="Nokia Pure Text Light" panose="020B0403020202020204" pitchFamily="34" charset="0"/>
                          <a:cs typeface="+mn-cs"/>
                        </a:rPr>
                        <a:t>Transparent to VPLMN </a:t>
                      </a:r>
                    </a:p>
                  </a:txBody>
                  <a:tcPr marL="107979" marR="91422" marT="36000" marB="36000"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0683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mtClean="0"/>
              <a:t>Key Issue 1 - UE informing the network about the UE’s status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mtClean="0"/>
              <a:t>Evaluation</a:t>
            </a:r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Publicl - Data Off solutions comparison and evaluation</a:t>
            </a:r>
            <a:endParaRPr lang="en-US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smtClean="0"/>
              <a:t>Solutions can be categorized as follows</a:t>
            </a:r>
          </a:p>
          <a:p>
            <a:pPr lvl="1"/>
            <a:r>
              <a:rPr lang="fr-FR" smtClean="0"/>
              <a:t>For non-SIP services, </a:t>
            </a:r>
          </a:p>
          <a:p>
            <a:pPr lvl="2"/>
            <a:r>
              <a:rPr lang="fr-FR" smtClean="0"/>
              <a:t>UE notifying the MME/SGSN via Attach/TAU procedures + storage in the MME/SGSN</a:t>
            </a:r>
          </a:p>
          <a:p>
            <a:pPr lvl="2"/>
            <a:r>
              <a:rPr lang="fr-FR" smtClean="0"/>
              <a:t>UE notifying the HSS directly, then the HSS notifying the MME</a:t>
            </a:r>
          </a:p>
          <a:p>
            <a:pPr lvl="2"/>
            <a:r>
              <a:rPr lang="fr-FR" smtClean="0"/>
              <a:t>UE notifying the PGW via PCO (new 1.x) for each PDN connection. </a:t>
            </a:r>
          </a:p>
          <a:p>
            <a:pPr lvl="1"/>
            <a:r>
              <a:rPr lang="fr-FR" smtClean="0"/>
              <a:t>For SIP services, </a:t>
            </a:r>
          </a:p>
          <a:p>
            <a:pPr lvl="2"/>
            <a:r>
              <a:rPr lang="fr-FR" smtClean="0"/>
              <a:t>UE not notifying the network (CN or IMS). Would not block services that carry info in Invite e.g. SMSoIMS service</a:t>
            </a:r>
          </a:p>
          <a:p>
            <a:pPr lvl="2"/>
            <a:r>
              <a:rPr lang="fr-FR" smtClean="0"/>
              <a:t>UE notifying the IMS network directly via SIP (re)register</a:t>
            </a:r>
          </a:p>
          <a:p>
            <a:pPr lvl="2"/>
            <a:r>
              <a:rPr lang="fr-FR" smtClean="0"/>
              <a:t>UE notifying the HSS (via MME/SGSN or directly)</a:t>
            </a:r>
          </a:p>
          <a:p>
            <a:r>
              <a:rPr lang="fr-FR" sz="12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Observation:  UE notifying the HSS will add HSS signalling</a:t>
            </a:r>
          </a:p>
          <a:p>
            <a:r>
              <a:rPr lang="fr-FR" sz="12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Conclusions: For SIP services, the SIP (re)register solution is recommended . </a:t>
            </a:r>
            <a:br>
              <a:rPr lang="fr-FR" sz="1200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fr-FR" sz="12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For non-SIP services, </a:t>
            </a:r>
            <a:r>
              <a:rPr lang="fr-FR" sz="12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depending on requirements for DL data in LBO (no VPLMN impact case) either the </a:t>
            </a:r>
            <a:r>
              <a:rPr lang="fr-FR" sz="12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HSS should be informed </a:t>
            </a:r>
            <a:r>
              <a:rPr lang="fr-FR" sz="12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by the UE on PS Data Off w/o </a:t>
            </a:r>
            <a:r>
              <a:rPr lang="fr-FR" sz="12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impacts to the VPLMN (e.g. solution </a:t>
            </a:r>
            <a:r>
              <a:rPr lang="fr-FR" sz="12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1.4, but implies lots of signalling exchanges) or </a:t>
            </a:r>
            <a:r>
              <a:rPr lang="en-US" sz="12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 </a:t>
            </a:r>
            <a:r>
              <a:rPr lang="en-US" sz="12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PCO-based solution </a:t>
            </a:r>
            <a:r>
              <a:rPr lang="en-US" sz="120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should be selected (simpler solution).  </a:t>
            </a:r>
            <a:endParaRPr lang="fr-FR" sz="1400" smtClean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okia_Pure_PPT_CORP_V2.2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Nokia_Pure_PPT_Corp_V2.2" id="{304F2240-B5D8-4434-8FBC-0E8FB7B36BB7}" vid="{5D251F6E-013E-43A3-87AB-3047ED4D5631}"/>
    </a:ext>
  </a:extLst>
</a:theme>
</file>

<file path=ppt/theme/theme2.xml><?xml version="1.0" encoding="utf-8"?>
<a:theme xmlns:a="http://schemas.openxmlformats.org/drawingml/2006/main" name="2 Nokia INTERNAL Whit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kia_Pure_PPT_Corp_V2.2" id="{304F2240-B5D8-4434-8FBC-0E8FB7B36BB7}" vid="{8581766E-9E32-46B2-B0AB-24AD5FA40877}"/>
    </a:ext>
  </a:extLst>
</a:theme>
</file>

<file path=ppt/theme/theme3.xml><?xml version="1.0" encoding="utf-8"?>
<a:theme xmlns:a="http://schemas.openxmlformats.org/drawingml/2006/main" name="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kia_Pure_PPT_Corp_V2.2" id="{304F2240-B5D8-4434-8FBC-0E8FB7B36BB7}" vid="{BE2D4F60-B379-4C81-B2E5-B2D62A83780F}"/>
    </a:ext>
  </a:extLst>
</a:theme>
</file>

<file path=ppt/theme/theme4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kia_Pure_PPT_Corp_V2.2" id="{304F2240-B5D8-4434-8FBC-0E8FB7B36BB7}" vid="{F43DB9B2-AB1F-4F7C-A645-9C01DC50081F}"/>
    </a:ext>
  </a:extLst>
</a:theme>
</file>

<file path=ppt/theme/theme5.xml><?xml version="1.0" encoding="utf-8"?>
<a:theme xmlns:a="http://schemas.openxmlformats.org/drawingml/2006/main" name="5 Nokia White IN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kia_Pure_PPT_Corp_V2.2" id="{304F2240-B5D8-4434-8FBC-0E8FB7B36BB7}" vid="{EF07E924-C0B4-4E53-BC0A-E4EB10FC4156}"/>
    </a:ext>
  </a:extLst>
</a:theme>
</file>

<file path=ppt/theme/theme6.xml><?xml version="1.0" encoding="utf-8"?>
<a:theme xmlns:a="http://schemas.openxmlformats.org/drawingml/2006/main" name="6 Nokia Divider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kia_Pure_PPT_Corp_V2.2" id="{304F2240-B5D8-4434-8FBC-0E8FB7B36BB7}" vid="{4D8917B4-0CEF-487E-A4CC-788D2F372258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F46A49E79AD742B3172523306D5317" ma:contentTypeVersion="0" ma:contentTypeDescription="Create a new document." ma:contentTypeScope="" ma:versionID="b3148c416ae16d325a928d3560fa1cb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��< ? x m l   v e r s i o n = " 1 . 0 "   e n c o d i n g = " u t f - 1 6 " ? > < A r r a y O f O b j e c t L i n k   x m l n s : x s i = " h t t p : / / w w w . w 3 . o r g / 2 0 0 1 / X M L S c h e m a - i n s t a n c e "   x m l n s : x s d = " h t t p : / / w w w . w 3 . o r g / 2 0 0 1 / X M L S c h e m a " / > 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9CA1CB-0173-4DAB-B027-2ADFD6CFAE1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83F4445-A36F-4A47-B0C6-F416F63356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EFEBA42-51A9-41B8-B427-AB7D7E5B37BA}">
  <ds:schemaRefs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34AFE176-0F38-4571-AA90-8036958876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Nokia_Pure_PPT_CORP_V2.2</Template>
  <TotalTime>0</TotalTime>
  <Words>2650</Words>
  <Application>Microsoft Office PowerPoint</Application>
  <PresentationFormat>Affichage à l'écran (16:9)</PresentationFormat>
  <Paragraphs>283</Paragraphs>
  <Slides>13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6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Nokia_Pure_PPT_CORP_V2.2</vt:lpstr>
      <vt:lpstr>2 Nokia INTERNAL White Master plain</vt:lpstr>
      <vt:lpstr>3 Nokia Blue Master plain</vt:lpstr>
      <vt:lpstr>4 Nokia Blue EXTERNAL Master end slide</vt:lpstr>
      <vt:lpstr>5 Nokia White INTERNAL Master end slide</vt:lpstr>
      <vt:lpstr>6 Nokia Divider Master plain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2016-09-28T15:08:34Z</dcterms:created>
  <dcterms:modified xsi:type="dcterms:W3CDTF">2016-10-11T15:04:23Z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Links">
    <vt:lpwstr>{AEFEBA42-51A9-41B8-B427-AB7D7E5B37BA}</vt:lpwstr>
  </property>
  <property fmtid="{D5CDD505-2E9C-101B-9397-08002B2CF9AE}" pid="3" name="ContentTypeId">
    <vt:lpwstr>0x01010044F46A49E79AD742B3172523306D5317</vt:lpwstr>
  </property>
</Properties>
</file>